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Saira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  <p:embeddedFont>
      <p:font typeface="Roboto"/>
      <p:regular r:id="rId31"/>
    </p:embeddedFont>
    <p:embeddedFont>
      <p:font typeface="Roboto"/>
      <p:regular r:id="rId32"/>
    </p:embeddedFont>
    <p:embeddedFont>
      <p:font typeface="Roboto"/>
      <p:regular r:id="rId33"/>
    </p:embeddedFont>
    <p:embeddedFont>
      <p:font typeface="Roboto"/>
      <p:regular r:id="rId34"/>
    </p:embeddedFont>
    <p:embeddedFont>
      <p:font typeface="Roboto"/>
      <p:regular r:id="rId35"/>
    </p:embeddedFont>
    <p:embeddedFont>
      <p:font typeface="Roboto"/>
      <p:regular r:id="rId36"/>
    </p:embeddedFont>
    <p:embeddedFont>
      <p:font typeface="Roboto"/>
      <p:regular r:id="rId37"/>
    </p:embeddedFont>
    <p:embeddedFont>
      <p:font typeface="Roboto"/>
      <p:regular r:id="rId38"/>
    </p:embeddedFont>
    <p:embeddedFont>
      <p:font typeface="Roboto"/>
      <p:regular r:id="rId39"/>
    </p:embeddedFont>
    <p:embeddedFont>
      <p:font typeface="Roboto"/>
      <p:regular r:id="rId4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font" Target="fonts/font13.fntdata"/><Relationship Id="rId28" Type="http://schemas.openxmlformats.org/officeDocument/2006/relationships/font" Target="fonts/font14.fntdata"/><Relationship Id="rId29" Type="http://schemas.openxmlformats.org/officeDocument/2006/relationships/font" Target="fonts/font15.fntdata"/><Relationship Id="rId30" Type="http://schemas.openxmlformats.org/officeDocument/2006/relationships/font" Target="fonts/font16.fntdata"/><Relationship Id="rId31" Type="http://schemas.openxmlformats.org/officeDocument/2006/relationships/font" Target="fonts/font17.fntdata"/><Relationship Id="rId32" Type="http://schemas.openxmlformats.org/officeDocument/2006/relationships/font" Target="fonts/font18.fntdata"/><Relationship Id="rId33" Type="http://schemas.openxmlformats.org/officeDocument/2006/relationships/font" Target="fonts/font19.fntdata"/><Relationship Id="rId34" Type="http://schemas.openxmlformats.org/officeDocument/2006/relationships/font" Target="fonts/font20.fntdata"/><Relationship Id="rId35" Type="http://schemas.openxmlformats.org/officeDocument/2006/relationships/font" Target="fonts/font21.fntdata"/><Relationship Id="rId36" Type="http://schemas.openxmlformats.org/officeDocument/2006/relationships/font" Target="fonts/font22.fntdata"/><Relationship Id="rId37" Type="http://schemas.openxmlformats.org/officeDocument/2006/relationships/font" Target="fonts/font23.fntdata"/><Relationship Id="rId38" Type="http://schemas.openxmlformats.org/officeDocument/2006/relationships/font" Target="fonts/font24.fntdata"/><Relationship Id="rId39" Type="http://schemas.openxmlformats.org/officeDocument/2006/relationships/font" Target="fonts/font25.fntdata"/><Relationship Id="rId40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 to AI and ML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world of Artificial Intelligence (AI) and Machine Learning (ML). These transformative technologies are reshaping the world around us, from our daily interactions to groundbreaking scientific discoveries.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736550"/>
            <a:ext cx="213074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Roshan Sabat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613529"/>
            <a:ext cx="7582376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What is Artificial Intelligence?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0812" y="2342555"/>
            <a:ext cx="75823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refers to the ability of machines to exhibit human-like intelligence. This includes tasks like problem-solving, learning, and decision-making.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0812" y="3307437"/>
            <a:ext cx="3679746" cy="2401848"/>
          </a:xfrm>
          <a:prstGeom prst="roundRect">
            <a:avLst>
              <a:gd name="adj" fmla="val 836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6676" y="3553301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Types of AI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26676" y="4035623"/>
            <a:ext cx="3188018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can be classified into narrow AI, general AI, and super AI, each with distinct capabilities and limitations.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562" y="3307437"/>
            <a:ext cx="3679746" cy="2401848"/>
          </a:xfrm>
          <a:prstGeom prst="roundRect">
            <a:avLst>
              <a:gd name="adj" fmla="val 836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29426" y="3553301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Applications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929426" y="4035623"/>
            <a:ext cx="3188018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is applied in numerous fields, including healthcare, finance, transportation, and entertainment.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0812" y="5932289"/>
            <a:ext cx="7582376" cy="1687949"/>
          </a:xfrm>
          <a:prstGeom prst="roundRect">
            <a:avLst>
              <a:gd name="adj" fmla="val 1189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6676" y="6178153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Impact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026676" y="6660475"/>
            <a:ext cx="70906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is transforming industries, creating new opportunities, and raising ethical considerations.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243" y="482560"/>
            <a:ext cx="6644878" cy="54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Machine Learning Fundamentals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243" y="1294209"/>
            <a:ext cx="791551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is a subfield of AI that focuses on enabling computers to learn from data without explicit programming.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866061" y="2053114"/>
            <a:ext cx="22860" cy="5694283"/>
          </a:xfrm>
          <a:prstGeom prst="roundRect">
            <a:avLst>
              <a:gd name="adj" fmla="val 69101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052036" y="2436495"/>
            <a:ext cx="614243" cy="22860"/>
          </a:xfrm>
          <a:prstGeom prst="roundRect">
            <a:avLst>
              <a:gd name="adj" fmla="val 691016"/>
            </a:avLst>
          </a:prstGeom>
          <a:solidFill>
            <a:srgbClr val="FC8337"/>
          </a:solidFill>
          <a:ln/>
        </p:spPr>
      </p:sp>
      <p:sp>
        <p:nvSpPr>
          <p:cNvPr id="7" name="Shape 4"/>
          <p:cNvSpPr/>
          <p:nvPr/>
        </p:nvSpPr>
        <p:spPr>
          <a:xfrm>
            <a:off x="680085" y="2250519"/>
            <a:ext cx="394811" cy="394811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7008" y="2316242"/>
            <a:ext cx="100846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842730" y="2228612"/>
            <a:ext cx="2193965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Collection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842730" y="2608064"/>
            <a:ext cx="6687026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relevant data is crucial for training ML models. Data can be structured, unstructured, or semi-structured.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052036" y="3903940"/>
            <a:ext cx="614243" cy="22860"/>
          </a:xfrm>
          <a:prstGeom prst="roundRect">
            <a:avLst>
              <a:gd name="adj" fmla="val 691016"/>
            </a:avLst>
          </a:prstGeom>
          <a:solidFill>
            <a:srgbClr val="FC8337"/>
          </a:solidFill>
          <a:ln/>
        </p:spPr>
      </p:sp>
      <p:sp>
        <p:nvSpPr>
          <p:cNvPr id="12" name="Shape 9"/>
          <p:cNvSpPr/>
          <p:nvPr/>
        </p:nvSpPr>
        <p:spPr>
          <a:xfrm>
            <a:off x="680085" y="3717965"/>
            <a:ext cx="394811" cy="394811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97004" y="3783687"/>
            <a:ext cx="160853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842730" y="3696057"/>
            <a:ext cx="2193965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Training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842730" y="4075509"/>
            <a:ext cx="6687026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 models are trained on large datasets to identify patterns and relationships, leading to improved accuracy over time.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052036" y="5371386"/>
            <a:ext cx="614243" cy="22860"/>
          </a:xfrm>
          <a:prstGeom prst="roundRect">
            <a:avLst>
              <a:gd name="adj" fmla="val 691016"/>
            </a:avLst>
          </a:prstGeom>
          <a:solidFill>
            <a:srgbClr val="FC8337"/>
          </a:solidFill>
          <a:ln/>
        </p:spPr>
      </p:sp>
      <p:sp>
        <p:nvSpPr>
          <p:cNvPr id="17" name="Shape 14"/>
          <p:cNvSpPr/>
          <p:nvPr/>
        </p:nvSpPr>
        <p:spPr>
          <a:xfrm>
            <a:off x="680085" y="5185410"/>
            <a:ext cx="394811" cy="394811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97957" y="5251133"/>
            <a:ext cx="1590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842730" y="5163503"/>
            <a:ext cx="2193965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Evaluation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842730" y="5542955"/>
            <a:ext cx="6687026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Once trained, models are evaluated on unseen data to measure their performance and identify areas for improvement.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052036" y="6838831"/>
            <a:ext cx="614243" cy="22860"/>
          </a:xfrm>
          <a:prstGeom prst="roundRect">
            <a:avLst>
              <a:gd name="adj" fmla="val 691016"/>
            </a:avLst>
          </a:prstGeom>
          <a:solidFill>
            <a:srgbClr val="FC8337"/>
          </a:solidFill>
          <a:ln/>
        </p:spPr>
      </p:sp>
      <p:sp>
        <p:nvSpPr>
          <p:cNvPr id="22" name="Shape 19"/>
          <p:cNvSpPr/>
          <p:nvPr/>
        </p:nvSpPr>
        <p:spPr>
          <a:xfrm>
            <a:off x="680085" y="6652855"/>
            <a:ext cx="394811" cy="394811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92480" y="6718578"/>
            <a:ext cx="16990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842730" y="6630948"/>
            <a:ext cx="2193965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Deployment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1842730" y="7010400"/>
            <a:ext cx="6687026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Deployed models are used to make predictions or decisions based on new input data, providing real-world value.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723424"/>
            <a:ext cx="76809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Supervised Learning Algorithms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1520" y="2343269"/>
            <a:ext cx="768096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Supervised learning involves training models on labeled data, where each input example has a corresponding output label.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520" y="3482459"/>
            <a:ext cx="470297" cy="470297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6542" y="3560802"/>
            <a:ext cx="120134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410772" y="3482459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Regression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410772" y="3934420"/>
            <a:ext cx="3056811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Predicting continuous values, such as predicting housing prices based on location and size.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6537" y="3482459"/>
            <a:ext cx="470297" cy="470297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15840" y="3560802"/>
            <a:ext cx="191572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355788" y="3482459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Classification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355788" y="3934420"/>
            <a:ext cx="3056811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Categorizing data into discrete classes, such as identifying spam emails or classifying images of animals.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1520" y="5716310"/>
            <a:ext cx="470297" cy="470297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2014" y="5794653"/>
            <a:ext cx="189309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410772" y="571631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Decision Trees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410772" y="6168271"/>
            <a:ext cx="3056811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Tree-like structures that represent a series of decisions leading to a classification or prediction.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676537" y="5716310"/>
            <a:ext cx="470297" cy="470297"/>
          </a:xfrm>
          <a:prstGeom prst="roundRect">
            <a:avLst>
              <a:gd name="adj" fmla="val 4000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810601" y="5794653"/>
            <a:ext cx="202168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5355788" y="5716310"/>
            <a:ext cx="3056811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Support Vector Machines (SVMs)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5355788" y="6494859"/>
            <a:ext cx="305681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 the optimal hyperplane that separates data points into different classes.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9086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Unsupervised Learning Algorithms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Unsupervised learning deals with unlabeled data, allowing models to discover hidden patterns and relationships.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811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Grouping similar data points together based on their features, such as customer segmentation or image recognition.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00024"/>
            <a:ext cx="33744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Dimensionality Reduction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811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Reducing the number of features in a dataset while preserving important information, useful for data visualization and model training.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00024"/>
            <a:ext cx="3155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Association Rule Mining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5811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Discovering relationships between items in a dataset, such as finding frequent item sets in retail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944" y="544473"/>
            <a:ext cx="7758113" cy="1237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Deep Learning and Neural Networks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944" y="2078950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is a subset of ML that utilizes artificial neural networks with multiple layers to learn complex representations from data.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4" y="2935010"/>
            <a:ext cx="990005" cy="15840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9890" y="3133011"/>
            <a:ext cx="295322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Artificial Neural Networks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979890" y="3561040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Inspired by the structure and function of the human brain, they consist of interconnected nodes that process information.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4" y="4519017"/>
            <a:ext cx="990005" cy="15840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79890" y="4717018"/>
            <a:ext cx="439114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Convolutional Neural Networks (CNNs)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979890" y="5145048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image and video processing, CNNs utilize convolutional filters to extract features from images.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4" y="6103025"/>
            <a:ext cx="990005" cy="15840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79890" y="6301026"/>
            <a:ext cx="398930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Recurrent Neural Networks (RNNs)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979890" y="6729055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Suitable for sequential data, RNNs use internal memory to process data in order, such as natural language processing.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1047750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Real-World Applications of AI and ML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0894" y="2629733"/>
            <a:ext cx="77150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and ML are transforming industries and improving our lives in countless ways.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0894" y="3185993"/>
            <a:ext cx="7715012" cy="3995738"/>
          </a:xfrm>
          <a:prstGeom prst="roundRect">
            <a:avLst>
              <a:gd name="adj" fmla="val 45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08514" y="3193613"/>
            <a:ext cx="7699772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412587" y="3323630"/>
            <a:ext cx="343793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Healthcare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266283" y="3323630"/>
            <a:ext cx="343793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Medical diagnosis, drug discovery, personalized treatment plans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8514" y="4107061"/>
            <a:ext cx="7699772" cy="913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12587" y="4237077"/>
            <a:ext cx="343793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266283" y="4237077"/>
            <a:ext cx="343793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 detection, risk assessment, algorithmic trading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8514" y="5020508"/>
            <a:ext cx="7699772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412587" y="5150525"/>
            <a:ext cx="343793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Transportation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266283" y="5150525"/>
            <a:ext cx="343793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Self-driving cars, traffic optimization, logistics management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208514" y="5933956"/>
            <a:ext cx="7699772" cy="1240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12587" y="6063972"/>
            <a:ext cx="343793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Retail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0266283" y="6063972"/>
            <a:ext cx="3437930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recommendations, inventory management, customer service chatbots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385066"/>
            <a:ext cx="5878711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Future of AI and ML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140" y="4361617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and ML are rapidly evolving, with exciting possibilities for the future.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4937046"/>
            <a:ext cx="527923" cy="527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9140" y="5676067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Automation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39140" y="6132671"/>
            <a:ext cx="3050500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will continue to automate tasks, freeing up human time and resources for more creative endeavors.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47" y="4937046"/>
            <a:ext cx="527923" cy="5279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06347" y="5676067"/>
            <a:ext cx="288619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Cognitive Enhancement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4106347" y="6132671"/>
            <a:ext cx="3050500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can assist with cognitive tasks, improving decision-making, problem-solving, and learning.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553" y="4937046"/>
            <a:ext cx="527923" cy="5279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3553" y="5676067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Global Impact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473553" y="6132671"/>
            <a:ext cx="3050500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has the potential to address global challenges, such as climate change, poverty, and disease.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760" y="4937046"/>
            <a:ext cx="527923" cy="52792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40760" y="5676067"/>
            <a:ext cx="270736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Ethical Considerations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10840760" y="6132671"/>
            <a:ext cx="3050500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Responsible development and deployment of AI are crucial to mitigate potential risks and ensure fairness.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2024-09-29T14:36:01Z</dcterms:created>
  <dcterms:modified xsi:type="dcterms:W3CDTF">2024-09-29T14:36:01Z</dcterms:modified>
</cp:coreProperties>
</file>